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D04"/>
    <a:srgbClr val="6666FF"/>
    <a:srgbClr val="FD6666"/>
    <a:srgbClr val="108001"/>
    <a:srgbClr val="CCCCCC"/>
    <a:srgbClr val="FFED61"/>
    <a:srgbClr val="07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9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-148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9DC77-00BF-4E3E-80F8-B34D0A33CA65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16E20-A215-468F-A705-D317C98FFBC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769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17EBA-18FA-504E-AE64-70258D2045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4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0470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421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95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27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45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65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17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13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786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773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862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0CAFD-68A7-483F-9EB4-EB746B7AC46D}" type="datetimeFigureOut">
              <a:rPr lang="pt-BR" smtClean="0"/>
              <a:t>18/08/18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E092C-0580-40AC-B4A7-1873639EC61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5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6" Type="http://schemas.openxmlformats.org/officeDocument/2006/relationships/image" Target="../media/image3.jpeg"/><Relationship Id="rId7" Type="http://schemas.microsoft.com/office/2007/relationships/hdphoto" Target="../media/hdphoto3.wdp"/><Relationship Id="rId8" Type="http://schemas.microsoft.com/office/2007/relationships/hdphoto" Target="../media/hdphoto4.wdp"/><Relationship Id="rId9" Type="http://schemas.microsoft.com/office/2007/relationships/hdphoto" Target="../media/hdphoto5.wdp"/><Relationship Id="rId10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/>
          <p:cNvGrpSpPr/>
          <p:nvPr/>
        </p:nvGrpSpPr>
        <p:grpSpPr>
          <a:xfrm>
            <a:off x="3071447" y="3097236"/>
            <a:ext cx="2944842" cy="1430213"/>
            <a:chOff x="4010231" y="5069059"/>
            <a:chExt cx="2944842" cy="1430213"/>
          </a:xfrm>
        </p:grpSpPr>
        <p:grpSp>
          <p:nvGrpSpPr>
            <p:cNvPr id="29" name="Grupo 28"/>
            <p:cNvGrpSpPr/>
            <p:nvPr/>
          </p:nvGrpSpPr>
          <p:grpSpPr>
            <a:xfrm>
              <a:off x="4010231" y="5069059"/>
              <a:ext cx="422031" cy="1430213"/>
              <a:chOff x="647114" y="2011681"/>
              <a:chExt cx="422031" cy="1430213"/>
            </a:xfrm>
          </p:grpSpPr>
          <p:sp>
            <p:nvSpPr>
              <p:cNvPr id="55" name="Retângulo 54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56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rgbClr val="003399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0" name="Grupo 29"/>
            <p:cNvGrpSpPr/>
            <p:nvPr/>
          </p:nvGrpSpPr>
          <p:grpSpPr>
            <a:xfrm>
              <a:off x="4514324" y="5069059"/>
              <a:ext cx="422031" cy="1430213"/>
              <a:chOff x="647114" y="2011681"/>
              <a:chExt cx="422031" cy="1430213"/>
            </a:xfrm>
          </p:grpSpPr>
          <p:sp>
            <p:nvSpPr>
              <p:cNvPr id="52" name="Retângulo 51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rgbClr val="FFEF3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 52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rgbClr val="FFEF3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 53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rgbClr val="FFEF3C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1" name="Grupo 30"/>
            <p:cNvGrpSpPr/>
            <p:nvPr/>
          </p:nvGrpSpPr>
          <p:grpSpPr>
            <a:xfrm>
              <a:off x="5020763" y="5069059"/>
              <a:ext cx="422031" cy="1430213"/>
              <a:chOff x="647114" y="2011681"/>
              <a:chExt cx="422031" cy="1430213"/>
            </a:xfrm>
          </p:grpSpPr>
          <p:sp>
            <p:nvSpPr>
              <p:cNvPr id="49" name="Retângulo 48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rgbClr val="4EDA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 49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rgbClr val="4EDA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rgbClr val="4EDAF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2" name="Grupo 31"/>
            <p:cNvGrpSpPr/>
            <p:nvPr/>
          </p:nvGrpSpPr>
          <p:grpSpPr>
            <a:xfrm>
              <a:off x="5524856" y="5069059"/>
              <a:ext cx="422031" cy="1430213"/>
              <a:chOff x="647114" y="2011681"/>
              <a:chExt cx="422031" cy="1430213"/>
            </a:xfrm>
          </p:grpSpPr>
          <p:sp>
            <p:nvSpPr>
              <p:cNvPr id="46" name="Retângulo 45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3" name="Grupo 32"/>
            <p:cNvGrpSpPr/>
            <p:nvPr/>
          </p:nvGrpSpPr>
          <p:grpSpPr>
            <a:xfrm>
              <a:off x="6028949" y="5069059"/>
              <a:ext cx="422031" cy="1430213"/>
              <a:chOff x="647114" y="2011681"/>
              <a:chExt cx="422031" cy="1430213"/>
            </a:xfrm>
          </p:grpSpPr>
          <p:sp>
            <p:nvSpPr>
              <p:cNvPr id="43" name="Retângulo 42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 44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34" name="Grupo 33"/>
            <p:cNvGrpSpPr/>
            <p:nvPr/>
          </p:nvGrpSpPr>
          <p:grpSpPr>
            <a:xfrm>
              <a:off x="6533042" y="5069059"/>
              <a:ext cx="422031" cy="1430213"/>
              <a:chOff x="647114" y="2011681"/>
              <a:chExt cx="422031" cy="1430213"/>
            </a:xfrm>
          </p:grpSpPr>
          <p:sp>
            <p:nvSpPr>
              <p:cNvPr id="35" name="Retângulo 34"/>
              <p:cNvSpPr/>
              <p:nvPr/>
            </p:nvSpPr>
            <p:spPr>
              <a:xfrm>
                <a:off x="647114" y="2011681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Retângulo 35"/>
              <p:cNvSpPr/>
              <p:nvPr/>
            </p:nvSpPr>
            <p:spPr>
              <a:xfrm>
                <a:off x="647114" y="2515772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 40"/>
              <p:cNvSpPr/>
              <p:nvPr/>
            </p:nvSpPr>
            <p:spPr>
              <a:xfrm>
                <a:off x="647114" y="3019863"/>
                <a:ext cx="422031" cy="42203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3" name="Grupo 2"/>
          <p:cNvGrpSpPr/>
          <p:nvPr/>
        </p:nvGrpSpPr>
        <p:grpSpPr>
          <a:xfrm>
            <a:off x="711587" y="2482542"/>
            <a:ext cx="1432563" cy="1430213"/>
            <a:chOff x="1205129" y="994764"/>
            <a:chExt cx="1432563" cy="1430213"/>
          </a:xfrm>
        </p:grpSpPr>
        <p:sp>
          <p:nvSpPr>
            <p:cNvPr id="80" name="Retângulo 79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Retângulo 75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87" name="Grupo 86"/>
          <p:cNvGrpSpPr/>
          <p:nvPr/>
        </p:nvGrpSpPr>
        <p:grpSpPr>
          <a:xfrm>
            <a:off x="5008103" y="964406"/>
            <a:ext cx="1432563" cy="1430213"/>
            <a:chOff x="1205129" y="994764"/>
            <a:chExt cx="1432563" cy="1430213"/>
          </a:xfrm>
        </p:grpSpPr>
        <p:sp>
          <p:nvSpPr>
            <p:cNvPr id="88" name="Retângulo 87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Retângulo 92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Retângulo 93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9" name="Grupo 98"/>
          <p:cNvGrpSpPr/>
          <p:nvPr/>
        </p:nvGrpSpPr>
        <p:grpSpPr>
          <a:xfrm>
            <a:off x="1005837" y="4762560"/>
            <a:ext cx="1432563" cy="1430213"/>
            <a:chOff x="1205129" y="994764"/>
            <a:chExt cx="1432563" cy="1430213"/>
          </a:xfrm>
        </p:grpSpPr>
        <p:sp>
          <p:nvSpPr>
            <p:cNvPr id="111" name="Retângulo 110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2" name="Retângulo 111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7" name="Retângulo 116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8" name="Retângulo 117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2" name="Retângulo 12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23" name="Grupo 122"/>
          <p:cNvGrpSpPr/>
          <p:nvPr/>
        </p:nvGrpSpPr>
        <p:grpSpPr>
          <a:xfrm>
            <a:off x="6906057" y="4762560"/>
            <a:ext cx="1432563" cy="1430213"/>
            <a:chOff x="1205129" y="994764"/>
            <a:chExt cx="1432563" cy="1430213"/>
          </a:xfrm>
        </p:grpSpPr>
        <p:sp>
          <p:nvSpPr>
            <p:cNvPr id="124" name="Retângulo 12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Retângulo 12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Retângulo 12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Retângulo 12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Retângulo 13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Retângulo 13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33" name="Grupo 132"/>
          <p:cNvGrpSpPr/>
          <p:nvPr/>
        </p:nvGrpSpPr>
        <p:grpSpPr>
          <a:xfrm>
            <a:off x="3827587" y="5184591"/>
            <a:ext cx="1432563" cy="1430213"/>
            <a:chOff x="1205129" y="994764"/>
            <a:chExt cx="1432563" cy="1430213"/>
          </a:xfrm>
        </p:grpSpPr>
        <p:sp>
          <p:nvSpPr>
            <p:cNvPr id="134" name="Retângulo 13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Retângulo 13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9" name="Retângulo 13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0" name="Retângulo 13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Retângulo 14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3" name="Grupo 142"/>
          <p:cNvGrpSpPr/>
          <p:nvPr/>
        </p:nvGrpSpPr>
        <p:grpSpPr>
          <a:xfrm>
            <a:off x="2677537" y="953734"/>
            <a:ext cx="1432563" cy="1430213"/>
            <a:chOff x="1205129" y="994764"/>
            <a:chExt cx="1432563" cy="1430213"/>
          </a:xfrm>
        </p:grpSpPr>
        <p:sp>
          <p:nvSpPr>
            <p:cNvPr id="144" name="Retângulo 14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5" name="Retângulo 14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6" name="Retângulo 14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FFEF3C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Retângulo 14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Retângulo 15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2" name="Retângulo 15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3" name="Grupo 152"/>
          <p:cNvGrpSpPr/>
          <p:nvPr/>
        </p:nvGrpSpPr>
        <p:grpSpPr>
          <a:xfrm>
            <a:off x="7117072" y="2482542"/>
            <a:ext cx="1432563" cy="1430213"/>
            <a:chOff x="1205129" y="994764"/>
            <a:chExt cx="1432563" cy="1430213"/>
          </a:xfrm>
        </p:grpSpPr>
        <p:sp>
          <p:nvSpPr>
            <p:cNvPr id="154" name="Retângulo 153"/>
            <p:cNvSpPr/>
            <p:nvPr/>
          </p:nvSpPr>
          <p:spPr>
            <a:xfrm>
              <a:off x="1205129" y="994764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5" name="Retângulo 154"/>
            <p:cNvSpPr/>
            <p:nvPr/>
          </p:nvSpPr>
          <p:spPr>
            <a:xfrm>
              <a:off x="1205129" y="1498855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205129" y="2002946"/>
              <a:ext cx="422031" cy="422031"/>
            </a:xfrm>
            <a:prstGeom prst="rect">
              <a:avLst/>
            </a:prstGeom>
            <a:solidFill>
              <a:srgbClr val="00339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1709222" y="994764"/>
              <a:ext cx="422031" cy="422031"/>
            </a:xfrm>
            <a:prstGeom prst="rect">
              <a:avLst/>
            </a:prstGeom>
            <a:solidFill>
              <a:srgbClr val="4EDA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1709222" y="1498855"/>
              <a:ext cx="422031" cy="422031"/>
            </a:xfrm>
            <a:prstGeom prst="rect">
              <a:avLst/>
            </a:prstGeom>
            <a:solidFill>
              <a:srgbClr val="4EDA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9" name="Retângulo 158"/>
            <p:cNvSpPr/>
            <p:nvPr/>
          </p:nvSpPr>
          <p:spPr>
            <a:xfrm>
              <a:off x="1709222" y="2002946"/>
              <a:ext cx="422031" cy="422031"/>
            </a:xfrm>
            <a:prstGeom prst="rect">
              <a:avLst/>
            </a:prstGeom>
            <a:solidFill>
              <a:srgbClr val="4EDA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0" name="Retângulo 159"/>
            <p:cNvSpPr/>
            <p:nvPr/>
          </p:nvSpPr>
          <p:spPr>
            <a:xfrm>
              <a:off x="2215661" y="994764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1" name="Retângulo 160"/>
            <p:cNvSpPr/>
            <p:nvPr/>
          </p:nvSpPr>
          <p:spPr>
            <a:xfrm>
              <a:off x="2215661" y="1498855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2" name="Retângulo 161"/>
            <p:cNvSpPr/>
            <p:nvPr/>
          </p:nvSpPr>
          <p:spPr>
            <a:xfrm>
              <a:off x="2215661" y="2002946"/>
              <a:ext cx="422031" cy="42203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643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46645" y="1527579"/>
            <a:ext cx="5879193" cy="2852707"/>
            <a:chOff x="846645" y="1527579"/>
            <a:chExt cx="5879193" cy="2852707"/>
          </a:xfrm>
        </p:grpSpPr>
        <p:sp>
          <p:nvSpPr>
            <p:cNvPr id="20" name="Rectangle 19"/>
            <p:cNvSpPr/>
            <p:nvPr/>
          </p:nvSpPr>
          <p:spPr>
            <a:xfrm>
              <a:off x="846645" y="1555186"/>
              <a:ext cx="5806883" cy="282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925653" y="1527579"/>
              <a:ext cx="5800185" cy="2844498"/>
              <a:chOff x="925653" y="1527579"/>
              <a:chExt cx="5800185" cy="2844498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928387" y="2721855"/>
                <a:ext cx="2037524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Times New Roman"/>
                    <a:cs typeface="Times New Roman"/>
                  </a:rPr>
                  <a:t>D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ADOS</a:t>
                </a:r>
                <a:r>
                  <a:rPr lang="en-US" sz="2000" b="1" dirty="0" smtClean="0">
                    <a:latin typeface="Times New Roman"/>
                    <a:cs typeface="Times New Roman"/>
                  </a:rPr>
                  <a:t> B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RUTOS</a:t>
                </a:r>
              </a:p>
              <a:p>
                <a:pPr algn="ctr"/>
                <a:r>
                  <a:rPr lang="en-US" sz="1200" b="1" dirty="0" smtClean="0">
                    <a:latin typeface="Times New Roman"/>
                    <a:cs typeface="Times New Roman"/>
                  </a:rPr>
                  <a:t>(RAW DATA)</a:t>
                </a:r>
                <a:endParaRPr lang="en-US" sz="12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4722803" y="2721855"/>
                <a:ext cx="2003035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>
                    <a:latin typeface="Times New Roman"/>
                    <a:cs typeface="Times New Roman"/>
                  </a:rPr>
                  <a:t>D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ADOS</a:t>
                </a:r>
                <a:r>
                  <a:rPr lang="en-US" sz="2000" b="1" dirty="0" smtClean="0">
                    <a:latin typeface="Times New Roman"/>
                    <a:cs typeface="Times New Roman"/>
                  </a:rPr>
                  <a:t> L</a:t>
                </a:r>
                <a:r>
                  <a:rPr lang="en-US" b="1" dirty="0" smtClean="0">
                    <a:latin typeface="Times New Roman"/>
                    <a:cs typeface="Times New Roman"/>
                  </a:rPr>
                  <a:t>IMPOS</a:t>
                </a:r>
              </a:p>
              <a:p>
                <a:pPr algn="ctr"/>
                <a:r>
                  <a:rPr lang="en-US" sz="1200" b="1" dirty="0" smtClean="0">
                    <a:latin typeface="Times New Roman"/>
                    <a:cs typeface="Times New Roman"/>
                  </a:rPr>
                  <a:t>(TIDY DATA)</a:t>
                </a:r>
                <a:endParaRPr lang="en-US" sz="1200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925653" y="1527579"/>
                <a:ext cx="2042992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imes New Roman"/>
                    <a:cs typeface="Times New Roman"/>
                  </a:rPr>
                  <a:t>Boas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práticas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para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o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registro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de dados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6" name="Straight Arrow Connector 5"/>
              <p:cNvCxnSpPr>
                <a:stCxn id="4" idx="2"/>
                <a:endCxn id="2" idx="0"/>
              </p:cNvCxnSpPr>
              <p:nvPr/>
            </p:nvCxnSpPr>
            <p:spPr>
              <a:xfrm>
                <a:off x="1947149" y="2112355"/>
                <a:ext cx="0" cy="60950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2" idx="3"/>
                <a:endCxn id="100" idx="1"/>
              </p:cNvCxnSpPr>
              <p:nvPr/>
            </p:nvCxnSpPr>
            <p:spPr>
              <a:xfrm>
                <a:off x="2965911" y="3014243"/>
                <a:ext cx="1756892" cy="0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5"/>
              <p:cNvSpPr txBox="1"/>
              <p:nvPr/>
            </p:nvSpPr>
            <p:spPr>
              <a:xfrm>
                <a:off x="2808154" y="3787301"/>
                <a:ext cx="2042992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Times New Roman"/>
                    <a:cs typeface="Times New Roman"/>
                  </a:rPr>
                  <a:t>Manipulação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,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limpeza</a:t>
                </a:r>
                <a:r>
                  <a:rPr lang="en-US" sz="1600" dirty="0" smtClean="0">
                    <a:latin typeface="Times New Roman"/>
                    <a:cs typeface="Times New Roman"/>
                  </a:rPr>
                  <a:t> e </a:t>
                </a:r>
                <a:r>
                  <a:rPr lang="en-US" sz="1600" dirty="0" err="1" smtClean="0">
                    <a:latin typeface="Times New Roman"/>
                    <a:cs typeface="Times New Roman"/>
                  </a:rPr>
                  <a:t>processamento</a:t>
                </a:r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cxnSp>
            <p:nvCxnSpPr>
              <p:cNvPr id="110" name="Straight Arrow Connector 109"/>
              <p:cNvCxnSpPr>
                <a:stCxn id="106" idx="0"/>
              </p:cNvCxnSpPr>
              <p:nvPr/>
            </p:nvCxnSpPr>
            <p:spPr>
              <a:xfrm flipV="1">
                <a:off x="3829650" y="3082764"/>
                <a:ext cx="0" cy="704537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4327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79008" y="1545984"/>
            <a:ext cx="8065354" cy="3091966"/>
            <a:chOff x="79008" y="1545984"/>
            <a:chExt cx="8065354" cy="3091966"/>
          </a:xfrm>
        </p:grpSpPr>
        <p:sp>
          <p:nvSpPr>
            <p:cNvPr id="20" name="Rectangle 19"/>
            <p:cNvSpPr/>
            <p:nvPr/>
          </p:nvSpPr>
          <p:spPr>
            <a:xfrm>
              <a:off x="101228" y="1564388"/>
              <a:ext cx="7895890" cy="3073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1742" y="2745578"/>
              <a:ext cx="20375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 smtClean="0">
                  <a:latin typeface="Times New Roman"/>
                  <a:cs typeface="Times New Roman"/>
                </a:rPr>
                <a:t> B</a:t>
              </a:r>
              <a:r>
                <a:rPr lang="en-US" b="1" dirty="0" smtClean="0">
                  <a:latin typeface="Times New Roman"/>
                  <a:cs typeface="Times New Roman"/>
                </a:rPr>
                <a:t>RUTOS</a:t>
              </a:r>
            </a:p>
            <a:p>
              <a:pPr algn="ctr"/>
              <a:r>
                <a:rPr lang="en-US" sz="1200" b="1" dirty="0" smtClean="0">
                  <a:latin typeface="Times New Roman"/>
                  <a:cs typeface="Times New Roman"/>
                </a:rPr>
                <a:t>(RAW DATA)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271360" y="3113669"/>
              <a:ext cx="2003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 smtClean="0">
                  <a:latin typeface="Times New Roman"/>
                  <a:cs typeface="Times New Roman"/>
                </a:rPr>
                <a:t> L</a:t>
              </a:r>
              <a:r>
                <a:rPr lang="en-US" b="1" dirty="0" smtClean="0">
                  <a:latin typeface="Times New Roman"/>
                  <a:cs typeface="Times New Roman"/>
                </a:rPr>
                <a:t>IMPOS</a:t>
              </a:r>
            </a:p>
            <a:p>
              <a:pPr algn="ctr"/>
              <a:r>
                <a:rPr lang="en-US" sz="1200" b="1" dirty="0" smtClean="0">
                  <a:latin typeface="Times New Roman"/>
                  <a:cs typeface="Times New Roman"/>
                </a:rPr>
                <a:t>(TIDY DATA)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008" y="1545984"/>
              <a:ext cx="20429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imes New Roman"/>
                  <a:cs typeface="Times New Roman"/>
                </a:rPr>
                <a:t>Boas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práticas</a:t>
              </a:r>
              <a:r>
                <a:rPr lang="en-US" sz="1600" dirty="0" smtClean="0">
                  <a:latin typeface="Times New Roman"/>
                  <a:cs typeface="Times New Roman"/>
                </a:rPr>
                <a:t>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para</a:t>
              </a:r>
              <a:r>
                <a:rPr lang="en-US" sz="1600" dirty="0" smtClean="0">
                  <a:latin typeface="Times New Roman"/>
                  <a:cs typeface="Times New Roman"/>
                </a:rPr>
                <a:t> o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registro</a:t>
              </a:r>
              <a:r>
                <a:rPr lang="en-US" sz="1600" dirty="0" smtClean="0">
                  <a:latin typeface="Times New Roman"/>
                  <a:cs typeface="Times New Roman"/>
                </a:rPr>
                <a:t> de dados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6" name="Straight Arrow Connector 5"/>
            <p:cNvCxnSpPr>
              <a:stCxn id="4" idx="2"/>
              <a:endCxn id="2" idx="0"/>
            </p:cNvCxnSpPr>
            <p:nvPr/>
          </p:nvCxnSpPr>
          <p:spPr>
            <a:xfrm>
              <a:off x="1100504" y="2130760"/>
              <a:ext cx="0" cy="6148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endCxn id="22" idx="1"/>
            </p:cNvCxnSpPr>
            <p:nvPr/>
          </p:nvCxnSpPr>
          <p:spPr>
            <a:xfrm flipV="1">
              <a:off x="2119266" y="2537004"/>
              <a:ext cx="1152094" cy="49830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2191576" y="1578755"/>
              <a:ext cx="204299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Times New Roman"/>
                  <a:cs typeface="Times New Roman"/>
                </a:rPr>
                <a:t>Manipulação</a:t>
              </a:r>
              <a:r>
                <a:rPr lang="en-US" sz="1600" dirty="0" smtClean="0">
                  <a:latin typeface="Times New Roman"/>
                  <a:cs typeface="Times New Roman"/>
                </a:rPr>
                <a:t>,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limpeza</a:t>
              </a:r>
              <a:r>
                <a:rPr lang="en-US" sz="1600" dirty="0" smtClean="0">
                  <a:latin typeface="Times New Roman"/>
                  <a:cs typeface="Times New Roman"/>
                </a:rPr>
                <a:t> e </a:t>
              </a:r>
              <a:r>
                <a:rPr lang="en-US" sz="1600" dirty="0" err="1" smtClean="0">
                  <a:latin typeface="Times New Roman"/>
                  <a:cs typeface="Times New Roman"/>
                </a:rPr>
                <a:t>processamento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cxnSp>
          <p:nvCxnSpPr>
            <p:cNvPr id="110" name="Straight Arrow Connector 109"/>
            <p:cNvCxnSpPr>
              <a:stCxn id="106" idx="2"/>
            </p:cNvCxnSpPr>
            <p:nvPr/>
          </p:nvCxnSpPr>
          <p:spPr>
            <a:xfrm flipH="1">
              <a:off x="2743736" y="2163531"/>
              <a:ext cx="469336" cy="50513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2" idx="3"/>
            </p:cNvCxnSpPr>
            <p:nvPr/>
          </p:nvCxnSpPr>
          <p:spPr>
            <a:xfrm>
              <a:off x="5274395" y="2537004"/>
              <a:ext cx="953544" cy="50362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227939" y="2699412"/>
              <a:ext cx="1916423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>
                  <a:latin typeface="Times New Roman"/>
                  <a:cs typeface="Times New Roman"/>
                </a:rPr>
                <a:t> </a:t>
              </a:r>
              <a:r>
                <a:rPr lang="en-US" b="1" dirty="0" smtClean="0">
                  <a:latin typeface="Times New Roman"/>
                  <a:cs typeface="Times New Roman"/>
                </a:rPr>
                <a:t>PARA ANÁLISE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1360" y="2244616"/>
              <a:ext cx="200303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D</a:t>
              </a:r>
              <a:r>
                <a:rPr lang="en-US" b="1" dirty="0" smtClean="0">
                  <a:latin typeface="Times New Roman"/>
                  <a:cs typeface="Times New Roman"/>
                </a:rPr>
                <a:t>ADOS</a:t>
              </a:r>
              <a:r>
                <a:rPr lang="en-US" sz="2000" b="1" dirty="0" smtClean="0">
                  <a:latin typeface="Times New Roman"/>
                  <a:cs typeface="Times New Roman"/>
                </a:rPr>
                <a:t> L</a:t>
              </a:r>
              <a:r>
                <a:rPr lang="en-US" b="1" dirty="0" smtClean="0">
                  <a:latin typeface="Times New Roman"/>
                  <a:cs typeface="Times New Roman"/>
                </a:rPr>
                <a:t>IMPOS </a:t>
              </a:r>
            </a:p>
            <a:p>
              <a:pPr algn="ctr"/>
              <a:r>
                <a:rPr lang="en-US" sz="1200" b="1" dirty="0" smtClean="0">
                  <a:latin typeface="Times New Roman"/>
                  <a:cs typeface="Times New Roman"/>
                </a:rPr>
                <a:t>(TIDY DATA)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cxnSp>
          <p:nvCxnSpPr>
            <p:cNvPr id="23" name="Straight Arrow Connector 22"/>
            <p:cNvCxnSpPr>
              <a:stCxn id="2" idx="3"/>
              <a:endCxn id="100" idx="1"/>
            </p:cNvCxnSpPr>
            <p:nvPr/>
          </p:nvCxnSpPr>
          <p:spPr>
            <a:xfrm>
              <a:off x="2119266" y="3037966"/>
              <a:ext cx="1152094" cy="3680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0" idx="3"/>
              <a:endCxn id="15" idx="1"/>
            </p:cNvCxnSpPr>
            <p:nvPr/>
          </p:nvCxnSpPr>
          <p:spPr>
            <a:xfrm flipV="1">
              <a:off x="5274395" y="3037966"/>
              <a:ext cx="953544" cy="3680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3" idx="2"/>
            </p:cNvCxnSpPr>
            <p:nvPr/>
          </p:nvCxnSpPr>
          <p:spPr>
            <a:xfrm>
              <a:off x="5799021" y="2009331"/>
              <a:ext cx="11383" cy="66853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777525" y="1670777"/>
              <a:ext cx="20429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Times New Roman"/>
                  <a:cs typeface="Times New Roman"/>
                </a:rPr>
                <a:t>Integração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04822" y="4204547"/>
              <a:ext cx="19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Times New Roman"/>
                  <a:cs typeface="Times New Roman"/>
                </a:rPr>
                <a:t>R</a:t>
              </a:r>
              <a:r>
                <a:rPr lang="en-US" b="1" dirty="0" smtClean="0">
                  <a:latin typeface="Times New Roman"/>
                  <a:cs typeface="Times New Roman"/>
                </a:rPr>
                <a:t>ESULTADOS</a:t>
              </a:r>
            </a:p>
          </p:txBody>
        </p:sp>
        <p:cxnSp>
          <p:nvCxnSpPr>
            <p:cNvPr id="35" name="Curved Connector 34"/>
            <p:cNvCxnSpPr>
              <a:stCxn id="15" idx="2"/>
              <a:endCxn id="38" idx="3"/>
            </p:cNvCxnSpPr>
            <p:nvPr/>
          </p:nvCxnSpPr>
          <p:spPr>
            <a:xfrm rot="5400000">
              <a:off x="5989657" y="3208108"/>
              <a:ext cx="1028082" cy="1364906"/>
            </a:xfrm>
            <a:prstGeom prst="curvedConnector2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1"/>
            <p:cNvCxnSpPr>
              <a:stCxn id="38" idx="1"/>
              <a:endCxn id="2" idx="2"/>
            </p:cNvCxnSpPr>
            <p:nvPr/>
          </p:nvCxnSpPr>
          <p:spPr>
            <a:xfrm rot="10800000">
              <a:off x="1100504" y="3330354"/>
              <a:ext cx="2804318" cy="1074248"/>
            </a:xfrm>
            <a:prstGeom prst="curvedConnector2">
              <a:avLst/>
            </a:prstGeom>
            <a:ln w="38100" cmpd="sng">
              <a:solidFill>
                <a:schemeClr val="tx1"/>
              </a:solidFill>
              <a:headEnd type="none"/>
              <a:tailEnd type="triangl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6183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32525" y="414103"/>
            <a:ext cx="6984825" cy="57422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290987"/>
              </p:ext>
            </p:extLst>
          </p:nvPr>
        </p:nvGraphicFramePr>
        <p:xfrm>
          <a:off x="2209598" y="1574677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43581"/>
              </p:ext>
            </p:extLst>
          </p:nvPr>
        </p:nvGraphicFramePr>
        <p:xfrm>
          <a:off x="2209598" y="4280148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42894"/>
              </p:ext>
            </p:extLst>
          </p:nvPr>
        </p:nvGraphicFramePr>
        <p:xfrm>
          <a:off x="4809353" y="1056517"/>
          <a:ext cx="22501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  <a:gridCol w="1046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abundancia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446459"/>
              </p:ext>
            </p:extLst>
          </p:nvPr>
        </p:nvGraphicFramePr>
        <p:xfrm>
          <a:off x="5332593" y="3761988"/>
          <a:ext cx="120367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6512" y="1984371"/>
            <a:ext cx="13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/>
                <a:cs typeface="Times New Roman"/>
              </a:rPr>
              <a:t>Abundância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587" y="468984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P/A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68416" y="5381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Largo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14740" y="538156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Longo</a:t>
            </a:r>
            <a:endParaRPr lang="en-US" b="1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0320" y="3561283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0320" y="980605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1397" y="458094"/>
            <a:ext cx="9203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34100" y="458094"/>
            <a:ext cx="0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45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32525" y="414103"/>
            <a:ext cx="6984825" cy="57422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058313"/>
              </p:ext>
            </p:extLst>
          </p:nvPr>
        </p:nvGraphicFramePr>
        <p:xfrm>
          <a:off x="2209598" y="1574677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131945"/>
              </p:ext>
            </p:extLst>
          </p:nvPr>
        </p:nvGraphicFramePr>
        <p:xfrm>
          <a:off x="2209598" y="4280148"/>
          <a:ext cx="2295108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777"/>
                <a:gridCol w="573777"/>
                <a:gridCol w="573777"/>
                <a:gridCol w="573777"/>
              </a:tblGrid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8340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0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01249"/>
              </p:ext>
            </p:extLst>
          </p:nvPr>
        </p:nvGraphicFramePr>
        <p:xfrm>
          <a:off x="4809353" y="1056517"/>
          <a:ext cx="22501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  <a:gridCol w="10464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abundancia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20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10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15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607887"/>
              </p:ext>
            </p:extLst>
          </p:nvPr>
        </p:nvGraphicFramePr>
        <p:xfrm>
          <a:off x="5332593" y="3761988"/>
          <a:ext cx="120367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92"/>
                <a:gridCol w="6969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sp1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site3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a:t>sp2</a:t>
                      </a:r>
                      <a:endPara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6512" y="1984371"/>
            <a:ext cx="139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Times New Roman"/>
                <a:cs typeface="Times New Roman"/>
              </a:rPr>
              <a:t>Abundância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587" y="468984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P/A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68416" y="53815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Largo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14740" y="538156"/>
            <a:ext cx="81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Longo</a:t>
            </a:r>
            <a:endParaRPr lang="en-US" b="1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90320" y="3561283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0320" y="980605"/>
            <a:ext cx="6706166" cy="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061397" y="458094"/>
            <a:ext cx="9203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634100" y="458094"/>
            <a:ext cx="0" cy="564301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7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74851" y="1674815"/>
            <a:ext cx="8687317" cy="48127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95435"/>
              </p:ext>
            </p:extLst>
          </p:nvPr>
        </p:nvGraphicFramePr>
        <p:xfrm>
          <a:off x="4251634" y="3628505"/>
          <a:ext cx="3399724" cy="2747771"/>
        </p:xfrm>
        <a:graphic>
          <a:graphicData uri="http://schemas.openxmlformats.org/drawingml/2006/table">
            <a:tbl>
              <a:tblPr firstRow="1" bandRow="1"/>
              <a:tblGrid>
                <a:gridCol w="929283"/>
                <a:gridCol w="928688"/>
                <a:gridCol w="787308"/>
                <a:gridCol w="754445"/>
              </a:tblGrid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campanha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abund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211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mes New Roman"/>
                          <a:cs typeface="Times New Roman"/>
                        </a:rPr>
                        <a:t>site3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075052"/>
              </p:ext>
            </p:extLst>
          </p:nvPr>
        </p:nvGraphicFramePr>
        <p:xfrm>
          <a:off x="6745555" y="1775415"/>
          <a:ext cx="2018343" cy="1526539"/>
        </p:xfrm>
        <a:graphic>
          <a:graphicData uri="http://schemas.openxmlformats.org/drawingml/2006/table">
            <a:tbl>
              <a:tblPr firstRow="1" bandRow="1"/>
              <a:tblGrid>
                <a:gridCol w="729137"/>
                <a:gridCol w="644603"/>
                <a:gridCol w="644603"/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especie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trait 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trait</a:t>
                      </a:r>
                      <a:r>
                        <a:rPr lang="en-US" sz="16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B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4.3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1.0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sp4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2.9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107795"/>
              </p:ext>
            </p:extLst>
          </p:nvPr>
        </p:nvGraphicFramePr>
        <p:xfrm>
          <a:off x="266878" y="4462145"/>
          <a:ext cx="3248540" cy="1221231"/>
        </p:xfrm>
        <a:graphic>
          <a:graphicData uri="http://schemas.openxmlformats.org/drawingml/2006/table">
            <a:tbl>
              <a:tblPr firstRow="1" bandRow="1"/>
              <a:tblGrid>
                <a:gridCol w="518649"/>
                <a:gridCol w="784476"/>
                <a:gridCol w="878932"/>
                <a:gridCol w="1066483"/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altitude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latitude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longitude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site1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560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34.1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-84.5</a:t>
                      </a:r>
                      <a:endParaRPr lang="is-I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200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-22.2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62.1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site3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940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5.2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Times New Roman"/>
                          <a:cs typeface="Times New Roman"/>
                        </a:rPr>
                        <a:t>5.6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065648"/>
              </p:ext>
            </p:extLst>
          </p:nvPr>
        </p:nvGraphicFramePr>
        <p:xfrm>
          <a:off x="1462087" y="2084254"/>
          <a:ext cx="2651330" cy="915923"/>
        </p:xfrm>
        <a:graphic>
          <a:graphicData uri="http://schemas.openxmlformats.org/drawingml/2006/table">
            <a:tbl>
              <a:tblPr firstRow="1" bandRow="1"/>
              <a:tblGrid>
                <a:gridCol w="928688"/>
                <a:gridCol w="874799"/>
                <a:gridCol w="847843"/>
              </a:tblGrid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campanha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ano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periodo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c1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2017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is-I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verao</a:t>
                      </a:r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c2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2018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20000"/>
                        </a:lnSpc>
                      </a:pP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cs typeface="Times New Roman"/>
                        </a:rPr>
                        <a:t>inverno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  <a:cs typeface="Times New Roman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61"/>
                    </a:solidFill>
                  </a:tcPr>
                </a:tc>
              </a:tr>
            </a:tbl>
          </a:graphicData>
        </a:graphic>
      </p:graphicFrame>
      <p:sp>
        <p:nvSpPr>
          <p:cNvPr id="6" name="Left-Up Arrow 5"/>
          <p:cNvSpPr/>
          <p:nvPr/>
        </p:nvSpPr>
        <p:spPr>
          <a:xfrm rot="10800000">
            <a:off x="6147382" y="2420200"/>
            <a:ext cx="524552" cy="1131880"/>
          </a:xfrm>
          <a:prstGeom prst="leftUpArrow">
            <a:avLst>
              <a:gd name="adj1" fmla="val 25000"/>
              <a:gd name="adj2" fmla="val 27632"/>
              <a:gd name="adj3" fmla="val 32017"/>
            </a:avLst>
          </a:prstGeom>
          <a:solidFill>
            <a:srgbClr val="CCCCCC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-Up Arrow 25"/>
          <p:cNvSpPr/>
          <p:nvPr/>
        </p:nvSpPr>
        <p:spPr>
          <a:xfrm rot="10800000" flipH="1">
            <a:off x="4196416" y="2420200"/>
            <a:ext cx="1634029" cy="1140826"/>
          </a:xfrm>
          <a:prstGeom prst="leftUpArrow">
            <a:avLst>
              <a:gd name="adj1" fmla="val 16934"/>
              <a:gd name="adj2" fmla="val 16933"/>
              <a:gd name="adj3" fmla="val 23387"/>
            </a:avLst>
          </a:prstGeom>
          <a:solidFill>
            <a:srgbClr val="FFED6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-Up Arrow 29"/>
          <p:cNvSpPr/>
          <p:nvPr/>
        </p:nvSpPr>
        <p:spPr>
          <a:xfrm rot="5400000" flipH="1">
            <a:off x="3242064" y="3510659"/>
            <a:ext cx="544836" cy="1216626"/>
          </a:xfrm>
          <a:prstGeom prst="leftUpArrow">
            <a:avLst>
              <a:gd name="adj1" fmla="val 28378"/>
              <a:gd name="adj2" fmla="val 35134"/>
              <a:gd name="adj3" fmla="val 29732"/>
            </a:avLst>
          </a:prstGeom>
          <a:solidFill>
            <a:schemeClr val="accent1">
              <a:lumMod val="5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56514" y="3542878"/>
            <a:ext cx="73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“site”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192370" y="2802656"/>
            <a:ext cx="138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b="1" dirty="0" err="1" smtClean="0"/>
              <a:t>campanha</a:t>
            </a:r>
            <a:r>
              <a:rPr lang="en-US" b="1" dirty="0" smtClean="0"/>
              <a:t>”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572770" y="1965249"/>
            <a:ext cx="110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b="1" dirty="0" err="1" smtClean="0"/>
              <a:t>especie</a:t>
            </a:r>
            <a:r>
              <a:rPr lang="en-US" b="1" dirty="0" smtClean="0"/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1975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763821" y="239259"/>
            <a:ext cx="6000139" cy="1297522"/>
            <a:chOff x="763821" y="239259"/>
            <a:chExt cx="6000139" cy="1297522"/>
          </a:xfrm>
        </p:grpSpPr>
        <p:sp>
          <p:nvSpPr>
            <p:cNvPr id="38" name="Rectangle 37"/>
            <p:cNvSpPr/>
            <p:nvPr/>
          </p:nvSpPr>
          <p:spPr>
            <a:xfrm>
              <a:off x="763821" y="239259"/>
              <a:ext cx="6000139" cy="129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19127" y="258020"/>
              <a:ext cx="5889526" cy="1260000"/>
              <a:chOff x="771405" y="244592"/>
              <a:chExt cx="5889526" cy="1260000"/>
            </a:xfrm>
          </p:grpSpPr>
          <p:pic>
            <p:nvPicPr>
              <p:cNvPr id="32" name="Picture 31" descr="Captura de Tela 2018-08-17 às 11.11.27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57" t="50247" r="24897" b="33951"/>
              <a:stretch/>
            </p:blipFill>
            <p:spPr>
              <a:xfrm>
                <a:off x="771405" y="244592"/>
                <a:ext cx="3399372" cy="1260000"/>
              </a:xfrm>
              <a:prstGeom prst="rect">
                <a:avLst/>
              </a:prstGeom>
            </p:spPr>
          </p:pic>
          <p:pic>
            <p:nvPicPr>
              <p:cNvPr id="33" name="Picture 32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37" t="37501" r="50419" b="53965"/>
              <a:stretch/>
            </p:blipFill>
            <p:spPr>
              <a:xfrm>
                <a:off x="5363355" y="376268"/>
                <a:ext cx="1297576" cy="996649"/>
              </a:xfrm>
              <a:prstGeom prst="rect">
                <a:avLst/>
              </a:prstGeom>
            </p:spPr>
          </p:pic>
          <p:sp>
            <p:nvSpPr>
              <p:cNvPr id="34" name="Left-Right Arrow 33"/>
              <p:cNvSpPr/>
              <p:nvPr/>
            </p:nvSpPr>
            <p:spPr>
              <a:xfrm>
                <a:off x="4310807" y="695851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872213" y="1731977"/>
            <a:ext cx="6000139" cy="1297522"/>
            <a:chOff x="872213" y="1731977"/>
            <a:chExt cx="6000139" cy="1297522"/>
          </a:xfrm>
        </p:grpSpPr>
        <p:sp>
          <p:nvSpPr>
            <p:cNvPr id="39" name="Rectangle 38"/>
            <p:cNvSpPr/>
            <p:nvPr/>
          </p:nvSpPr>
          <p:spPr>
            <a:xfrm>
              <a:off x="872213" y="1731977"/>
              <a:ext cx="6000139" cy="129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974325" y="1752989"/>
              <a:ext cx="5795915" cy="1255499"/>
              <a:chOff x="865016" y="1728763"/>
              <a:chExt cx="5795915" cy="1255499"/>
            </a:xfrm>
          </p:grpSpPr>
          <p:grpSp>
            <p:nvGrpSpPr>
              <p:cNvPr id="24" name="Group 23"/>
              <p:cNvGrpSpPr/>
              <p:nvPr/>
            </p:nvGrpSpPr>
            <p:grpSpPr>
              <a:xfrm>
                <a:off x="865016" y="1728763"/>
                <a:ext cx="3145073" cy="1255499"/>
                <a:chOff x="780350" y="1505185"/>
                <a:chExt cx="3145073" cy="1255499"/>
              </a:xfrm>
            </p:grpSpPr>
            <p:pic>
              <p:nvPicPr>
                <p:cNvPr id="18" name="Picture 17" descr="Captura de Tela 2018-08-17 às 11.11.21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00" t="29933" r="24619" b="52194"/>
                <a:stretch/>
              </p:blipFill>
              <p:spPr>
                <a:xfrm>
                  <a:off x="780350" y="1518377"/>
                  <a:ext cx="3145073" cy="1242307"/>
                </a:xfrm>
                <a:prstGeom prst="rect">
                  <a:avLst/>
                </a:prstGeom>
              </p:spPr>
            </p:pic>
            <p:sp>
              <p:nvSpPr>
                <p:cNvPr id="21" name="Rectangle 20"/>
                <p:cNvSpPr/>
                <p:nvPr/>
              </p:nvSpPr>
              <p:spPr>
                <a:xfrm>
                  <a:off x="884296" y="1505185"/>
                  <a:ext cx="404519" cy="216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8" name="Picture 27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81" t="37501" r="33275" b="53965"/>
              <a:stretch/>
            </p:blipFill>
            <p:spPr>
              <a:xfrm>
                <a:off x="5363355" y="1858188"/>
                <a:ext cx="1297576" cy="996649"/>
              </a:xfrm>
              <a:prstGeom prst="rect">
                <a:avLst/>
              </a:prstGeom>
            </p:spPr>
          </p:pic>
          <p:sp>
            <p:nvSpPr>
              <p:cNvPr id="35" name="Left-Right Arrow 34"/>
              <p:cNvSpPr/>
              <p:nvPr/>
            </p:nvSpPr>
            <p:spPr>
              <a:xfrm>
                <a:off x="4230463" y="2177771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876814" y="3464589"/>
            <a:ext cx="6000139" cy="1297522"/>
            <a:chOff x="876814" y="3464589"/>
            <a:chExt cx="6000139" cy="1297522"/>
          </a:xfrm>
        </p:grpSpPr>
        <p:sp>
          <p:nvSpPr>
            <p:cNvPr id="40" name="Rectangle 39"/>
            <p:cNvSpPr/>
            <p:nvPr/>
          </p:nvSpPr>
          <p:spPr>
            <a:xfrm>
              <a:off x="876814" y="3464589"/>
              <a:ext cx="6000139" cy="1297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83527" y="3490202"/>
              <a:ext cx="5786713" cy="1246297"/>
              <a:chOff x="874218" y="3463955"/>
              <a:chExt cx="5786713" cy="1246297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874218" y="3463955"/>
                <a:ext cx="3145073" cy="1246297"/>
                <a:chOff x="780350" y="2982713"/>
                <a:chExt cx="3145073" cy="1246297"/>
              </a:xfrm>
            </p:grpSpPr>
            <p:pic>
              <p:nvPicPr>
                <p:cNvPr id="19" name="Picture 18" descr="Captura de Tela 2018-08-17 às 11.11.21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00" t="49395" r="24619" b="32732"/>
                <a:stretch/>
              </p:blipFill>
              <p:spPr>
                <a:xfrm>
                  <a:off x="780350" y="2986703"/>
                  <a:ext cx="3145073" cy="1242307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953872" y="2982713"/>
                  <a:ext cx="404519" cy="216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0" name="Picture 29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81" t="45770" r="33275" b="46401"/>
              <a:stretch/>
            </p:blipFill>
            <p:spPr>
              <a:xfrm>
                <a:off x="5363355" y="3629949"/>
                <a:ext cx="1297576" cy="914308"/>
              </a:xfrm>
              <a:prstGeom prst="rect">
                <a:avLst/>
              </a:prstGeom>
            </p:spPr>
          </p:pic>
          <p:sp>
            <p:nvSpPr>
              <p:cNvPr id="36" name="Left-Right Arrow 35"/>
              <p:cNvSpPr/>
              <p:nvPr/>
            </p:nvSpPr>
            <p:spPr>
              <a:xfrm>
                <a:off x="4235064" y="3908362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879720" y="5251203"/>
            <a:ext cx="5795915" cy="1448797"/>
            <a:chOff x="879720" y="5251203"/>
            <a:chExt cx="5795915" cy="1448797"/>
          </a:xfrm>
        </p:grpSpPr>
        <p:sp>
          <p:nvSpPr>
            <p:cNvPr id="41" name="Rectangle 40"/>
            <p:cNvSpPr/>
            <p:nvPr/>
          </p:nvSpPr>
          <p:spPr>
            <a:xfrm>
              <a:off x="909024" y="5251203"/>
              <a:ext cx="5737307" cy="1448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879720" y="5254449"/>
              <a:ext cx="5795915" cy="1442304"/>
              <a:chOff x="865016" y="5258436"/>
              <a:chExt cx="5795915" cy="144230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865016" y="5258436"/>
                <a:ext cx="3145073" cy="1442304"/>
                <a:chOff x="780350" y="4409103"/>
                <a:chExt cx="3145073" cy="1442304"/>
              </a:xfrm>
            </p:grpSpPr>
            <p:pic>
              <p:nvPicPr>
                <p:cNvPr id="20" name="Picture 19" descr="Captura de Tela 2018-08-17 às 11.11.21.png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sharpenSoften amoun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100" t="69155" r="24619" b="10095"/>
                <a:stretch/>
              </p:blipFill>
              <p:spPr>
                <a:xfrm>
                  <a:off x="780350" y="4409103"/>
                  <a:ext cx="3145073" cy="1442304"/>
                </a:xfrm>
                <a:prstGeom prst="rect">
                  <a:avLst/>
                </a:prstGeom>
              </p:spPr>
            </p:pic>
            <p:sp>
              <p:nvSpPr>
                <p:cNvPr id="23" name="Rectangle 22"/>
                <p:cNvSpPr/>
                <p:nvPr/>
              </p:nvSpPr>
              <p:spPr>
                <a:xfrm>
                  <a:off x="917061" y="4445876"/>
                  <a:ext cx="404519" cy="21637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1" name="Picture 30" descr="Captura de Tela 2018-08-17 às 11.14.42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64" t="45476" r="50492" b="45990"/>
              <a:stretch/>
            </p:blipFill>
            <p:spPr>
              <a:xfrm>
                <a:off x="5363355" y="5481264"/>
                <a:ext cx="1297576" cy="996649"/>
              </a:xfrm>
              <a:prstGeom prst="rect">
                <a:avLst/>
              </a:prstGeom>
            </p:spPr>
          </p:pic>
          <p:sp>
            <p:nvSpPr>
              <p:cNvPr id="37" name="Left-Right Arrow 36"/>
              <p:cNvSpPr/>
              <p:nvPr/>
            </p:nvSpPr>
            <p:spPr>
              <a:xfrm>
                <a:off x="4230463" y="5800847"/>
                <a:ext cx="912518" cy="357482"/>
              </a:xfrm>
              <a:prstGeom prst="leftRightArrow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735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799628" y="2011999"/>
            <a:ext cx="6965452" cy="1908172"/>
            <a:chOff x="799628" y="2011999"/>
            <a:chExt cx="6965452" cy="1908172"/>
          </a:xfrm>
        </p:grpSpPr>
        <p:sp>
          <p:nvSpPr>
            <p:cNvPr id="13" name="Rectangle 12"/>
            <p:cNvSpPr/>
            <p:nvPr/>
          </p:nvSpPr>
          <p:spPr>
            <a:xfrm>
              <a:off x="857941" y="2011999"/>
              <a:ext cx="6848826" cy="19081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799628" y="2054426"/>
              <a:ext cx="6965452" cy="1823319"/>
              <a:chOff x="799628" y="2034583"/>
              <a:chExt cx="6965452" cy="1823319"/>
            </a:xfrm>
          </p:grpSpPr>
          <p:pic>
            <p:nvPicPr>
              <p:cNvPr id="8" name="Picture 7" descr="Captura de Tela 2018-08-17 às 11.11.50.pn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14" t="39111" r="26230" b="44304"/>
              <a:stretch/>
            </p:blipFill>
            <p:spPr>
              <a:xfrm>
                <a:off x="4537528" y="2489903"/>
                <a:ext cx="3227552" cy="1367999"/>
              </a:xfrm>
              <a:prstGeom prst="rect">
                <a:avLst/>
              </a:prstGeom>
            </p:spPr>
          </p:pic>
          <p:pic>
            <p:nvPicPr>
              <p:cNvPr id="9" name="Picture 8" descr="Captura de Tela 2018-08-17 às 11.11.53.png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86" t="43169" r="26235" b="41358"/>
              <a:stretch/>
            </p:blipFill>
            <p:spPr>
              <a:xfrm>
                <a:off x="799628" y="2489902"/>
                <a:ext cx="3434552" cy="1368000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815368" y="2034583"/>
                <a:ext cx="14030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Times New Roman"/>
                    <a:cs typeface="Times New Roman"/>
                  </a:rPr>
                  <a:t>SEMI-JOIN</a:t>
                </a:r>
                <a:endParaRPr lang="en-US" b="1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456192" y="2034583"/>
                <a:ext cx="13902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Times New Roman"/>
                    <a:cs typeface="Times New Roman"/>
                  </a:rPr>
                  <a:t>ANTI-JOIN</a:t>
                </a:r>
                <a:endParaRPr lang="en-US" b="1" dirty="0">
                  <a:latin typeface="Times New Roman"/>
                  <a:cs typeface="Times New Roman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384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1350222" y="1380342"/>
            <a:ext cx="3573204" cy="3135179"/>
            <a:chOff x="1350222" y="1380342"/>
            <a:chExt cx="3573204" cy="3135179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858938" y="1380342"/>
              <a:ext cx="0" cy="262265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849735" y="4002991"/>
              <a:ext cx="3073691" cy="1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 rot="16200000">
              <a:off x="448724" y="2507002"/>
              <a:ext cx="21723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latin typeface="Times New Roman"/>
                  <a:cs typeface="Times New Roman"/>
                </a:rPr>
                <a:t>Riqueza</a:t>
              </a:r>
              <a:r>
                <a:rPr lang="en-US" b="1" dirty="0" smtClean="0">
                  <a:latin typeface="Times New Roman"/>
                  <a:cs typeface="Times New Roman"/>
                </a:rPr>
                <a:t> de </a:t>
              </a:r>
              <a:r>
                <a:rPr lang="en-US" b="1" dirty="0" err="1" smtClean="0">
                  <a:latin typeface="Times New Roman"/>
                  <a:cs typeface="Times New Roman"/>
                </a:rPr>
                <a:t>Esp</a:t>
              </a:r>
              <a:r>
                <a:rPr lang="en-US" b="1" dirty="0" err="1" smtClean="0">
                  <a:latin typeface="Times New Roman"/>
                  <a:cs typeface="Times New Roman"/>
                </a:rPr>
                <a:t>écies</a:t>
              </a:r>
              <a:endParaRPr lang="en-US" b="1" dirty="0">
                <a:latin typeface="Times New Roman"/>
                <a:cs typeface="Times New Roman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48293" y="4146189"/>
              <a:ext cx="1276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err="1" smtClean="0">
                  <a:latin typeface="Times New Roman"/>
                  <a:cs typeface="Times New Roman"/>
                </a:rPr>
                <a:t>Área</a:t>
              </a:r>
              <a:r>
                <a:rPr lang="en-US" b="1" dirty="0" smtClean="0">
                  <a:latin typeface="Times New Roman"/>
                  <a:cs typeface="Times New Roman"/>
                </a:rPr>
                <a:t> (km</a:t>
              </a:r>
              <a:r>
                <a:rPr lang="en-US" b="1" baseline="30000" dirty="0" smtClean="0">
                  <a:latin typeface="Times New Roman"/>
                  <a:cs typeface="Times New Roman"/>
                </a:rPr>
                <a:t>2</a:t>
              </a:r>
              <a:r>
                <a:rPr lang="en-US" b="1" dirty="0" smtClean="0">
                  <a:latin typeface="Times New Roman"/>
                  <a:cs typeface="Times New Roman"/>
                </a:rPr>
                <a:t>)</a:t>
              </a:r>
              <a:endParaRPr lang="en-US" b="1" dirty="0">
                <a:latin typeface="Times New Roman"/>
                <a:cs typeface="Times New Roman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135018" y="3570485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453066" y="3207557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701538" y="3483625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913199" y="3060321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345725" y="3152343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253698" y="2784252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723034" y="2913084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916290" y="2609409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330410" y="2544993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4468451" y="2222913"/>
              <a:ext cx="202450" cy="202450"/>
            </a:xfrm>
            <a:prstGeom prst="ellipse">
              <a:avLst/>
            </a:prstGeom>
            <a:solidFill>
              <a:srgbClr val="ED7D3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2742395" y="2162537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>
              <a:spLocks noChangeAspect="1"/>
            </p:cNvSpPr>
            <p:nvPr/>
          </p:nvSpPr>
          <p:spPr>
            <a:xfrm>
              <a:off x="2223000" y="2379353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>
              <a:spLocks noChangeAspect="1"/>
            </p:cNvSpPr>
            <p:nvPr/>
          </p:nvSpPr>
          <p:spPr>
            <a:xfrm>
              <a:off x="1965326" y="2627815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>
              <a:spLocks noChangeAspect="1"/>
            </p:cNvSpPr>
            <p:nvPr/>
          </p:nvSpPr>
          <p:spPr>
            <a:xfrm>
              <a:off x="3143267" y="2268926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>
              <a:spLocks noChangeAspect="1"/>
            </p:cNvSpPr>
            <p:nvPr/>
          </p:nvSpPr>
          <p:spPr>
            <a:xfrm>
              <a:off x="3161672" y="1891632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>
              <a:spLocks noChangeAspect="1"/>
            </p:cNvSpPr>
            <p:nvPr/>
          </p:nvSpPr>
          <p:spPr>
            <a:xfrm>
              <a:off x="3511374" y="2140094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>
              <a:spLocks noChangeAspect="1"/>
            </p:cNvSpPr>
            <p:nvPr/>
          </p:nvSpPr>
          <p:spPr>
            <a:xfrm>
              <a:off x="3640211" y="1781205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3962305" y="1956048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>
              <a:spLocks noChangeAspect="1"/>
            </p:cNvSpPr>
            <p:nvPr/>
          </p:nvSpPr>
          <p:spPr>
            <a:xfrm>
              <a:off x="4109547" y="1587957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>
              <a:spLocks noChangeAspect="1"/>
            </p:cNvSpPr>
            <p:nvPr/>
          </p:nvSpPr>
          <p:spPr>
            <a:xfrm>
              <a:off x="2554297" y="2517387"/>
              <a:ext cx="215999" cy="215999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V="1">
              <a:off x="1960168" y="1573591"/>
              <a:ext cx="2503125" cy="1325128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2057352" y="2425364"/>
              <a:ext cx="2503125" cy="1325128"/>
            </a:xfrm>
            <a:prstGeom prst="line">
              <a:avLst/>
            </a:prstGeom>
            <a:ln w="38100" cmpd="sng">
              <a:solidFill>
                <a:srgbClr val="000000"/>
              </a:solidFill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6965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303</Words>
  <Application>Microsoft Macintosh PowerPoint</Application>
  <PresentationFormat>On-screen Show (4:3)</PresentationFormat>
  <Paragraphs>238</Paragraphs>
  <Slides>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Nicholas Marino</dc:creator>
  <cp:lastModifiedBy>Nicholas Marino</cp:lastModifiedBy>
  <cp:revision>17</cp:revision>
  <dcterms:created xsi:type="dcterms:W3CDTF">2018-08-15T16:35:28Z</dcterms:created>
  <dcterms:modified xsi:type="dcterms:W3CDTF">2018-08-18T15:19:45Z</dcterms:modified>
</cp:coreProperties>
</file>